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81" r:id="rId5"/>
    <p:sldId id="265" r:id="rId6"/>
    <p:sldId id="274" r:id="rId7"/>
    <p:sldId id="275" r:id="rId8"/>
    <p:sldId id="276" r:id="rId9"/>
    <p:sldId id="280" r:id="rId10"/>
    <p:sldId id="277" r:id="rId11"/>
    <p:sldId id="279" r:id="rId12"/>
    <p:sldId id="264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70F"/>
    <a:srgbClr val="FFFFFF"/>
    <a:srgbClr val="F59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현" userId="ba2ba50f-118d-45f1-8572-edf4dd019973" providerId="ADAL" clId="{C96EAF8C-83F2-4B92-9A83-4EA8FC0DF609}"/>
    <pc:docChg chg="modSld">
      <pc:chgData name="이승현" userId="ba2ba50f-118d-45f1-8572-edf4dd019973" providerId="ADAL" clId="{C96EAF8C-83F2-4B92-9A83-4EA8FC0DF609}" dt="2023-09-25T09:57:01.535" v="14" actId="20577"/>
      <pc:docMkLst>
        <pc:docMk/>
      </pc:docMkLst>
      <pc:sldChg chg="modSp mod">
        <pc:chgData name="이승현" userId="ba2ba50f-118d-45f1-8572-edf4dd019973" providerId="ADAL" clId="{C96EAF8C-83F2-4B92-9A83-4EA8FC0DF609}" dt="2023-09-25T09:57:01.535" v="14" actId="20577"/>
        <pc:sldMkLst>
          <pc:docMk/>
          <pc:sldMk cId="3096073439" sldId="256"/>
        </pc:sldMkLst>
        <pc:spChg chg="mod">
          <ac:chgData name="이승현" userId="ba2ba50f-118d-45f1-8572-edf4dd019973" providerId="ADAL" clId="{C96EAF8C-83F2-4B92-9A83-4EA8FC0DF609}" dt="2023-09-25T09:57:01.535" v="14" actId="20577"/>
          <ac:spMkLst>
            <pc:docMk/>
            <pc:sldMk cId="3096073439" sldId="256"/>
            <ac:spMk id="2" creationId="{9B2681EE-42C3-0677-0446-BA45A11D91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CE2E5-569F-961D-8ABA-365F34445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909DB-FB21-022C-07C5-F2EBD6B23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46808-F5B3-7DCE-E88F-D39637A1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552D3F-1A32-AF41-5CB4-BF3A3870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A67B8-A723-44E4-A8BE-C9069C24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5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0F56-474A-6950-767A-62FF7192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3E95C-1A0F-6E06-E919-3892EC38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0BDD4-9DB6-F1F0-B0F3-4BC0B778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3C529-D59A-FDAB-4700-7D7EA2EA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1D6F-3A6F-C008-8427-D3262172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5E7489-F0B3-A31F-5BE7-8734AFB71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1AD13-8B26-3199-C2AA-10BB3BCC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ABC7E-D9B4-84FA-1B7C-0B1F3009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4C394-5057-EE87-0340-254EBDC0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10A17-346D-4B8A-E4C4-006F9FAC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2AAA-BF8A-1CCE-87C5-8D5D8B5D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DC754-0A6F-7061-DF41-B60C9392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3026-9000-B72E-20D5-3CF48A8D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DCCBF-8FF2-06D5-2C56-13B3C6BD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0BC-366D-087D-BA4C-CAD6210B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2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3C55-4868-97C8-8612-BC3ED4F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8D655-657A-7108-95E6-5BB3C2E92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F0473-8A58-593B-C5E4-FA4EB01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59793-B838-71C5-3759-19998E87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7D800-07E2-57F7-1985-85CDA64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3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CAEAE-FBF9-6AB8-BBA7-5E0EDC82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3043C-C93D-A45F-314F-287EA5933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F9CF4-C8F8-C06B-F25B-67576D8E7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80E6-3E0B-58B3-C2E3-BB58C49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01760-E3C1-F593-B0F1-56D75D42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3371A-7B0D-CC76-5D03-6B6A2C5C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066F-F96C-C2CC-706F-737E7FBD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F93E0-5D1A-2344-07F1-0415CF88C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B7039-6728-FF7F-4FE1-5039C4590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545BA-B580-1C4E-D279-6CC2AA26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E1677-BFD9-6E5B-6CA5-667847C19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759B80-6A38-8C2F-C1D9-8C0FC0AF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D47051-54E9-48E1-E389-8658B863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E4F52E-C771-0E7A-CA07-332282A9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DBE98-C9C8-C804-5830-6C644F4B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85B43C-44DB-04DE-CC4B-8AF6B586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C25A8B-C126-A65C-B851-D462955A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2077D-F9E1-1457-9DA9-16C832DA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8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227630-9542-703F-7F2D-F7BE78B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A1CD8F-EB5E-5F45-AA21-A0641BB3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34284-D4D5-76A0-1CE5-2EDD0EFE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2B004-8F3C-B590-0984-C1FAD1EB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91DA1-2FFB-54AC-6472-B8FB4DD3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FECCF-E7AC-38DF-5E20-CA05359F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2F2225-625C-24B7-DD2A-2CC5A36B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1170-43D8-F69B-57EE-4490E5F2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6B14B-DC0D-0317-F9CE-FC9C213A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68F05-AEBD-7EF3-32B7-280BDF6F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8CF6-5252-7D12-92D4-9C27007F0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2646D-A96A-60E2-8109-E7A7BFDC0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767C9-4F05-820E-4E8D-DB127B63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B77E34-F428-651F-CB5D-D529A72F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DF577-0D76-8CBE-EF51-FA3891D2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9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0B5706-BB71-05EA-0C3A-8BEC0E8A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F911A1-78D5-3CEE-087F-5916A723E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2CE1B-A685-67D3-048D-F0D01A91A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9D76-32F4-47E2-9ED5-4B4F48FF9B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39519-C070-65D3-9C6F-FD67AB641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6F27E-4C7E-F27F-C791-C8EBC29C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7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봉제 인형, 장난감, 여러 가지이(가) 표시된 사진&#10;&#10;자동 생성된 설명">
            <a:extLst>
              <a:ext uri="{FF2B5EF4-FFF2-40B4-BE49-F238E27FC236}">
                <a16:creationId xmlns:a16="http://schemas.microsoft.com/office/drawing/2014/main" id="{78742AAC-6DB1-F73F-6E51-13C05C39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6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F01744-9CCA-5242-58D9-EC2245BA37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F2C8C9-9CB7-AB08-1256-26B197EA5889}"/>
              </a:ext>
            </a:extLst>
          </p:cNvPr>
          <p:cNvSpPr/>
          <p:nvPr/>
        </p:nvSpPr>
        <p:spPr>
          <a:xfrm>
            <a:off x="793374" y="762895"/>
            <a:ext cx="10605247" cy="5423647"/>
          </a:xfrm>
          <a:prstGeom prst="rect">
            <a:avLst/>
          </a:prstGeom>
          <a:solidFill>
            <a:srgbClr val="F5911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86929A0-4C73-7E0B-6E49-4EB1D82B8CDA}"/>
              </a:ext>
            </a:extLst>
          </p:cNvPr>
          <p:cNvGrpSpPr/>
          <p:nvPr/>
        </p:nvGrpSpPr>
        <p:grpSpPr>
          <a:xfrm flipV="1">
            <a:off x="4800472" y="3472931"/>
            <a:ext cx="2591050" cy="45719"/>
            <a:chOff x="7637679" y="5626337"/>
            <a:chExt cx="3010356" cy="3080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EEEE0D1B-FDDD-C1D3-654D-2AE76BAC9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679" y="5626337"/>
              <a:ext cx="3010356" cy="308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D92370-99A8-7A02-5A8D-F4625230E6B4}"/>
              </a:ext>
            </a:extLst>
          </p:cNvPr>
          <p:cNvSpPr txBox="1"/>
          <p:nvPr/>
        </p:nvSpPr>
        <p:spPr>
          <a:xfrm>
            <a:off x="2021538" y="2766381"/>
            <a:ext cx="814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 모델을 이용한 레고 매뉴얼 생성</a:t>
            </a:r>
            <a:endParaRPr lang="ko-KR" altLang="en-US" sz="2800" b="1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681EE-42C3-0677-0446-BA45A11D9108}"/>
              </a:ext>
            </a:extLst>
          </p:cNvPr>
          <p:cNvSpPr txBox="1"/>
          <p:nvPr/>
        </p:nvSpPr>
        <p:spPr>
          <a:xfrm>
            <a:off x="5071780" y="3604420"/>
            <a:ext cx="2048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2023.09.26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93B32-8653-DC58-E9A5-5A4FEC518CC5}"/>
              </a:ext>
            </a:extLst>
          </p:cNvPr>
          <p:cNvSpPr txBox="1"/>
          <p:nvPr/>
        </p:nvSpPr>
        <p:spPr>
          <a:xfrm>
            <a:off x="8021160" y="4646756"/>
            <a:ext cx="32340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300" dirty="0" err="1">
                <a:solidFill>
                  <a:srgbClr val="FFFFFF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AImport</a:t>
            </a:r>
            <a:endParaRPr lang="en-US" altLang="ko-KR" sz="2000" b="1" spc="300" dirty="0">
              <a:solidFill>
                <a:srgbClr val="FFFFFF"/>
              </a:solidFill>
              <a:latin typeface="Calibri" panose="020F0502020204030204" pitchFamily="34" charset="0"/>
              <a:ea typeface="함초롬돋움" panose="020B0604000101010101" pitchFamily="50" charset="-127"/>
              <a:cs typeface="Calibri" panose="020F0502020204030204" pitchFamily="34" charset="0"/>
            </a:endParaRPr>
          </a:p>
          <a:p>
            <a:pPr algn="r"/>
            <a:endParaRPr lang="en-US" altLang="ko-KR" sz="1600" b="1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2018112007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이승현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2018112119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강동희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2018112558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김철희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534DDA-6F09-B43B-0824-5EA45003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09" y="918582"/>
            <a:ext cx="1783978" cy="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3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 출력 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JSON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ver.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E628B-523C-9263-F18B-FED3A9965D6D}"/>
              </a:ext>
            </a:extLst>
          </p:cNvPr>
          <p:cNvSpPr txBox="1"/>
          <p:nvPr/>
        </p:nvSpPr>
        <p:spPr>
          <a:xfrm>
            <a:off x="700630" y="3836509"/>
            <a:ext cx="5589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매뉴얼에서 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단계마다 저장된 블록의 위치와 색상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순서를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dictionary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구성하고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list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추가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매뉴얼의 정보가 저장된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dictionary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구성하여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형식의 파일로 저장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62AD80-1310-E9D3-7388-FFFAEAAD7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1" b="29227"/>
          <a:stretch/>
        </p:blipFill>
        <p:spPr>
          <a:xfrm>
            <a:off x="700630" y="1032777"/>
            <a:ext cx="5223939" cy="2132012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50D5CE0-39EC-5FE3-DE2E-4B7099A3D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24" y="987225"/>
            <a:ext cx="3796446" cy="5698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D838B-EDD5-12E8-1318-2899981317E0}"/>
              </a:ext>
            </a:extLst>
          </p:cNvPr>
          <p:cNvSpPr txBox="1"/>
          <p:nvPr/>
        </p:nvSpPr>
        <p:spPr>
          <a:xfrm>
            <a:off x="646600" y="3233745"/>
            <a:ext cx="490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</a:t>
            </a:r>
            <a:r>
              <a:rPr lang="en-US" altLang="ko-KR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매뉴얼을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B9D40-7B42-AD76-1B21-E7312061925A}"/>
              </a:ext>
            </a:extLst>
          </p:cNvPr>
          <p:cNvSpPr txBox="1"/>
          <p:nvPr/>
        </p:nvSpPr>
        <p:spPr>
          <a:xfrm>
            <a:off x="4474473" y="6347239"/>
            <a:ext cx="3220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변환된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출력</a:t>
            </a:r>
            <a:r>
              <a:rPr lang="ko-KR" altLang="en-US" sz="16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▶</a:t>
            </a:r>
            <a:endParaRPr lang="ko-KR" altLang="en-US" sz="1600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80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 출력 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XML ver.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D0E27-7E40-6379-E04C-061DD31CEDDD}"/>
              </a:ext>
            </a:extLst>
          </p:cNvPr>
          <p:cNvSpPr txBox="1"/>
          <p:nvPr/>
        </p:nvSpPr>
        <p:spPr>
          <a:xfrm>
            <a:off x="744071" y="4421285"/>
            <a:ext cx="6122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최상위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엘리먼트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(root)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설정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매뉴얼에서 단계를 거칠 때마다 </a:t>
            </a:r>
            <a:r>
              <a:rPr lang="ko-KR" altLang="en-US" sz="1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 정보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저장된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instruction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엘리먼트를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root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추가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블록의 </a:t>
            </a:r>
            <a:r>
              <a:rPr lang="ko-KR" altLang="en-US" sz="1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위치와 색상</a:t>
            </a:r>
            <a:r>
              <a:rPr lang="en-US" altLang="ko-KR" sz="1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구성한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엘리먼트를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instruction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엘리먼트의 하위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엘리먼트로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설정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최종적으로 완성된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tree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반환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B08C8AF-6B41-B84B-3073-2D6FD12B3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4" b="19060"/>
          <a:stretch/>
        </p:blipFill>
        <p:spPr>
          <a:xfrm>
            <a:off x="1020150" y="936305"/>
            <a:ext cx="3638936" cy="3069638"/>
          </a:xfrm>
          <a:prstGeom prst="rect">
            <a:avLst/>
          </a:prstGeom>
        </p:spPr>
      </p:pic>
      <p:pic>
        <p:nvPicPr>
          <p:cNvPr id="7" name="그림 6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6221BD33-22AC-A61F-02F6-0A4B6A780D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3"/>
          <a:stretch/>
        </p:blipFill>
        <p:spPr>
          <a:xfrm>
            <a:off x="7098697" y="1288824"/>
            <a:ext cx="4051903" cy="4525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8E783-1ED9-3C51-12EE-09B15C497522}"/>
              </a:ext>
            </a:extLst>
          </p:cNvPr>
          <p:cNvSpPr txBox="1"/>
          <p:nvPr/>
        </p:nvSpPr>
        <p:spPr>
          <a:xfrm>
            <a:off x="905619" y="4044337"/>
            <a:ext cx="490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xml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3293E-B936-97D2-F458-01F0B5875E9D}"/>
              </a:ext>
            </a:extLst>
          </p:cNvPr>
          <p:cNvSpPr txBox="1"/>
          <p:nvPr/>
        </p:nvSpPr>
        <p:spPr>
          <a:xfrm>
            <a:off x="7803809" y="5993016"/>
            <a:ext cx="3346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변환된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xml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1980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</a:t>
            </a:r>
            <a:endParaRPr lang="en-US" sz="1333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D48DB3-694A-2306-11B4-39E4592F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18" y="1013060"/>
            <a:ext cx="5064843" cy="56570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329A84-DFD8-15AC-FF25-7B356A83B16F}"/>
              </a:ext>
            </a:extLst>
          </p:cNvPr>
          <p:cNvGrpSpPr/>
          <p:nvPr/>
        </p:nvGrpSpPr>
        <p:grpSpPr>
          <a:xfrm>
            <a:off x="661316" y="1013060"/>
            <a:ext cx="4232521" cy="2594126"/>
            <a:chOff x="501316" y="3654274"/>
            <a:chExt cx="5227131" cy="32037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E2C863-D05C-4CD1-7399-C9BF1C35A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316" y="3654274"/>
              <a:ext cx="5227131" cy="32037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C9FBE1-CA88-B7B2-4AB6-DD522526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490" y="4528692"/>
              <a:ext cx="2135840" cy="163360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8C157F-61EE-DF17-75A9-C48D9F96B03F}"/>
              </a:ext>
            </a:extLst>
          </p:cNvPr>
          <p:cNvSpPr txBox="1"/>
          <p:nvPr/>
        </p:nvSpPr>
        <p:spPr>
          <a:xfrm>
            <a:off x="2431786" y="3644867"/>
            <a:ext cx="2579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GUI input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window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A63EB-A2F6-C7CD-59CB-023910A50CCE}"/>
              </a:ext>
            </a:extLst>
          </p:cNvPr>
          <p:cNvSpPr txBox="1"/>
          <p:nvPr/>
        </p:nvSpPr>
        <p:spPr>
          <a:xfrm>
            <a:off x="661316" y="4292112"/>
            <a:ext cx="33137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D4470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정보</a:t>
            </a:r>
            <a:endParaRPr lang="en-US" altLang="ko-KR" sz="2000" dirty="0">
              <a:solidFill>
                <a:srgbClr val="D4470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PyQt5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 이용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/ output window</a:t>
            </a:r>
          </a:p>
          <a:p>
            <a:pPr marL="800100" lvl="1" indent="-342900">
              <a:buAutoNum type="arabicPeriod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 모듈 분리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D828D5-DDF2-A6D0-BB8E-73B194C10637}"/>
              </a:ext>
            </a:extLst>
          </p:cNvPr>
          <p:cNvSpPr txBox="1"/>
          <p:nvPr/>
        </p:nvSpPr>
        <p:spPr>
          <a:xfrm>
            <a:off x="4263422" y="6085304"/>
            <a:ext cx="228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PyQt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▶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window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68004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EE4E07-8E0A-FD40-9E47-D0A983C0EDD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9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76CE17-12E4-7E4E-CDA3-C8CC867FC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03772B6-EDAA-8DC8-A70C-3789B2ECEB4F}"/>
              </a:ext>
            </a:extLst>
          </p:cNvPr>
          <p:cNvGrpSpPr/>
          <p:nvPr/>
        </p:nvGrpSpPr>
        <p:grpSpPr>
          <a:xfrm flipV="1">
            <a:off x="4800472" y="3472931"/>
            <a:ext cx="2591050" cy="45719"/>
            <a:chOff x="7637679" y="5626337"/>
            <a:chExt cx="3010356" cy="3080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EBB63946-F2D5-2C37-A594-7D43C1F8E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679" y="5626337"/>
              <a:ext cx="3010356" cy="308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15BFAC-D06F-3EF8-D22C-59CCE7320C8E}"/>
              </a:ext>
            </a:extLst>
          </p:cNvPr>
          <p:cNvSpPr txBox="1"/>
          <p:nvPr/>
        </p:nvSpPr>
        <p:spPr>
          <a:xfrm>
            <a:off x="2021538" y="2766381"/>
            <a:ext cx="814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E41FF-CA61-E594-431C-CBB36726FBF7}"/>
              </a:ext>
            </a:extLst>
          </p:cNvPr>
          <p:cNvSpPr txBox="1"/>
          <p:nvPr/>
        </p:nvSpPr>
        <p:spPr>
          <a:xfrm>
            <a:off x="5071780" y="3604420"/>
            <a:ext cx="204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2175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2D MAN-GEN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모델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D61DFC-CC29-1C5C-3E7E-6065733A808A}"/>
              </a:ext>
            </a:extLst>
          </p:cNvPr>
          <p:cNvGrpSpPr/>
          <p:nvPr/>
        </p:nvGrpSpPr>
        <p:grpSpPr>
          <a:xfrm>
            <a:off x="855013" y="3854205"/>
            <a:ext cx="10621304" cy="2618647"/>
            <a:chOff x="1317812" y="3330635"/>
            <a:chExt cx="10621304" cy="26186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AB6270-0D6E-955B-0D1E-4EF81DEB4167}"/>
                </a:ext>
              </a:extLst>
            </p:cNvPr>
            <p:cNvSpPr txBox="1"/>
            <p:nvPr/>
          </p:nvSpPr>
          <p:spPr>
            <a:xfrm>
              <a:off x="1317812" y="4316793"/>
              <a:ext cx="17301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 입력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EBFD42-6B5A-C649-CB42-2315E3F20FE5}"/>
                </a:ext>
              </a:extLst>
            </p:cNvPr>
            <p:cNvSpPr txBox="1"/>
            <p:nvPr/>
          </p:nvSpPr>
          <p:spPr>
            <a:xfrm>
              <a:off x="1317812" y="3330635"/>
              <a:ext cx="17301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 </a:t>
              </a:r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전처리</a:t>
              </a:r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48BE2B-C23B-437A-4DFE-2BBA6685C02A}"/>
                </a:ext>
              </a:extLst>
            </p:cNvPr>
            <p:cNvSpPr txBox="1"/>
            <p:nvPr/>
          </p:nvSpPr>
          <p:spPr>
            <a:xfrm>
              <a:off x="1317812" y="5302951"/>
              <a:ext cx="1730188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객체 탐지 및 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마스킹</a:t>
              </a:r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D65837-CBA2-8A39-041A-9E6C66A7D365}"/>
                </a:ext>
              </a:extLst>
            </p:cNvPr>
            <p:cNvSpPr txBox="1"/>
            <p:nvPr/>
          </p:nvSpPr>
          <p:spPr>
            <a:xfrm>
              <a:off x="4199217" y="4036491"/>
              <a:ext cx="1730188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차원 그리드 변환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4965A3-F1B8-84D2-CACC-448497DEAA4A}"/>
                </a:ext>
              </a:extLst>
            </p:cNvPr>
            <p:cNvSpPr txBox="1"/>
            <p:nvPr/>
          </p:nvSpPr>
          <p:spPr>
            <a:xfrm>
              <a:off x="4199217" y="5299647"/>
              <a:ext cx="1730188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레고 블록 색상 매칭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477DEB-FCDB-E709-7E39-4E20E4D77E5C}"/>
                </a:ext>
              </a:extLst>
            </p:cNvPr>
            <p:cNvSpPr txBox="1"/>
            <p:nvPr/>
          </p:nvSpPr>
          <p:spPr>
            <a:xfrm>
              <a:off x="7080622" y="5296342"/>
              <a:ext cx="1977089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레고 블록 매칭 및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조립과정 생성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4F37C7-FAC6-096C-DC48-FE36A16B387A}"/>
                </a:ext>
              </a:extLst>
            </p:cNvPr>
            <p:cNvSpPr txBox="1"/>
            <p:nvPr/>
          </p:nvSpPr>
          <p:spPr>
            <a:xfrm>
              <a:off x="10208928" y="5295416"/>
              <a:ext cx="1730188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조립 설명서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출력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398BCEF-8B22-766D-A9C9-B3A3A24F55DE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2182906" y="3699967"/>
              <a:ext cx="0" cy="6168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36B609A-033B-D7E0-9190-FC9784F782A4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2182906" y="4686125"/>
              <a:ext cx="0" cy="6168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949273C-7480-7666-7089-BB48909B96F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5064311" y="4682822"/>
              <a:ext cx="0" cy="6168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509C479-2FDC-9A05-6AD1-AFA34DCBBB6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3048000" y="4359657"/>
              <a:ext cx="1151217" cy="12664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545AB77-4957-BE41-70DD-1984734F1CA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929405" y="5619508"/>
              <a:ext cx="1151217" cy="33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D4895D7-ED86-C24C-A191-3C57F12ED39B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057711" y="5618582"/>
              <a:ext cx="1151217" cy="9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 descr="스크린샷, 포유류이(가) 표시된 사진&#10;&#10;자동 생성된 설명">
            <a:extLst>
              <a:ext uri="{FF2B5EF4-FFF2-40B4-BE49-F238E27FC236}">
                <a16:creationId xmlns:a16="http://schemas.microsoft.com/office/drawing/2014/main" id="{BF31EAFC-FEB2-F78D-6F89-8CFA41D23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58" y="976069"/>
            <a:ext cx="9899579" cy="26750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인식 및 이미지 분할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541DEE-63CA-0892-0E67-6734E001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56" y="3190094"/>
            <a:ext cx="4553151" cy="355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포유류, 고양이, 중소형 고양이, 고양잇과이(가) 표시된 사진&#10;&#10;자동 생성된 설명">
            <a:extLst>
              <a:ext uri="{FF2B5EF4-FFF2-40B4-BE49-F238E27FC236}">
                <a16:creationId xmlns:a16="http://schemas.microsoft.com/office/drawing/2014/main" id="{405805E1-AFC9-DA9A-BD62-91CE69DEF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4" y="3308570"/>
            <a:ext cx="4045541" cy="317052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904D33B8-9CF2-8068-54EE-4012C617E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2153"/>
          <a:stretch/>
        </p:blipFill>
        <p:spPr>
          <a:xfrm>
            <a:off x="2840654" y="1198937"/>
            <a:ext cx="1737201" cy="137938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59B457-0188-4954-3C87-916A1876A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153"/>
          <a:stretch/>
        </p:blipFill>
        <p:spPr>
          <a:xfrm>
            <a:off x="7605864" y="1198937"/>
            <a:ext cx="1737201" cy="137938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DA9186F-0E71-DC3A-C579-72051A0623C5}"/>
              </a:ext>
            </a:extLst>
          </p:cNvPr>
          <p:cNvGrpSpPr/>
          <p:nvPr/>
        </p:nvGrpSpPr>
        <p:grpSpPr>
          <a:xfrm>
            <a:off x="5269092" y="1214106"/>
            <a:ext cx="1653815" cy="1112183"/>
            <a:chOff x="3525710" y="2089375"/>
            <a:chExt cx="4160474" cy="31904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807E64-C73C-3AA1-27BF-553B2B717D10}"/>
                </a:ext>
              </a:extLst>
            </p:cNvPr>
            <p:cNvSpPr/>
            <p:nvPr/>
          </p:nvSpPr>
          <p:spPr>
            <a:xfrm>
              <a:off x="3525710" y="3201719"/>
              <a:ext cx="2080237" cy="19632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7491D4-0992-8C3E-DD39-43F014A97697}"/>
                </a:ext>
              </a:extLst>
            </p:cNvPr>
            <p:cNvSpPr/>
            <p:nvPr/>
          </p:nvSpPr>
          <p:spPr>
            <a:xfrm>
              <a:off x="5605947" y="2260422"/>
              <a:ext cx="2080237" cy="196327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66EDD45-32D8-3BD2-761A-83C21B914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7861" y="2089375"/>
              <a:ext cx="2088774" cy="94165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DBB5C1-ED39-DC4F-CB99-03F5BE402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1377" y="2455285"/>
              <a:ext cx="2088776" cy="9416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18CFB6-36F0-EE8F-83DF-2B3314785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1377" y="4338146"/>
              <a:ext cx="2088776" cy="9416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D4CB353-706F-3F4C-FF9F-A63063D7F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741" y="3998261"/>
              <a:ext cx="2088776" cy="941649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4FC61A4-0200-4351-838F-0A1866F4A97B}"/>
              </a:ext>
            </a:extLst>
          </p:cNvPr>
          <p:cNvSpPr/>
          <p:nvPr/>
        </p:nvSpPr>
        <p:spPr>
          <a:xfrm>
            <a:off x="4727238" y="1795431"/>
            <a:ext cx="422364" cy="326571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EC6A0D7-DE05-DFE8-C4C9-CFE55A19F2F6}"/>
              </a:ext>
            </a:extLst>
          </p:cNvPr>
          <p:cNvSpPr/>
          <p:nvPr/>
        </p:nvSpPr>
        <p:spPr>
          <a:xfrm>
            <a:off x="7053204" y="1747854"/>
            <a:ext cx="422364" cy="326571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55380-A951-1EB3-75CF-714EF3A42A7D}"/>
              </a:ext>
            </a:extLst>
          </p:cNvPr>
          <p:cNvSpPr txBox="1"/>
          <p:nvPr/>
        </p:nvSpPr>
        <p:spPr>
          <a:xfrm>
            <a:off x="5227399" y="2388126"/>
            <a:ext cx="173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algn="ctr"/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B65FF-1196-8894-D5A8-3E313424A8AB}"/>
              </a:ext>
            </a:extLst>
          </p:cNvPr>
          <p:cNvSpPr txBox="1"/>
          <p:nvPr/>
        </p:nvSpPr>
        <p:spPr>
          <a:xfrm>
            <a:off x="4542576" y="3302648"/>
            <a:ext cx="201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Original image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26CAF-0E8C-6161-D4CA-F2C084DA2193}"/>
              </a:ext>
            </a:extLst>
          </p:cNvPr>
          <p:cNvSpPr txBox="1"/>
          <p:nvPr/>
        </p:nvSpPr>
        <p:spPr>
          <a:xfrm>
            <a:off x="5038245" y="6238276"/>
            <a:ext cx="227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Segmented image ▶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03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인식 및 이미지 분할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메소드 구현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879BAB-C2D4-121F-6CBF-044DA197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2" y="1663519"/>
            <a:ext cx="5837426" cy="1333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94A893-035E-CC64-C5E2-B2A611921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644" y="1791289"/>
            <a:ext cx="3401970" cy="18238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E09962-36BA-5C5B-4213-06C8FE9D3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52" y="3913579"/>
            <a:ext cx="4328535" cy="2789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9F85A6-CE28-456E-AC20-1742354C5030}"/>
              </a:ext>
            </a:extLst>
          </p:cNvPr>
          <p:cNvSpPr txBox="1"/>
          <p:nvPr/>
        </p:nvSpPr>
        <p:spPr>
          <a:xfrm>
            <a:off x="281049" y="1030196"/>
            <a:ext cx="867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Load pre-trained model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 학습된 모델을 장치로 불러오는 과정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2CB01B-B07D-EACC-269E-D3F8F96601F4}"/>
              </a:ext>
            </a:extLst>
          </p:cNvPr>
          <p:cNvSpPr txBox="1"/>
          <p:nvPr/>
        </p:nvSpPr>
        <p:spPr>
          <a:xfrm>
            <a:off x="281048" y="3191042"/>
            <a:ext cx="542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 내부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label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 추출 및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Numpy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변환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분할된 이미지에서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label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정보를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Numpy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형태로 저장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18999B-2C3E-2028-5A9B-015A36E49C30}"/>
              </a:ext>
            </a:extLst>
          </p:cNvPr>
          <p:cNvSpPr txBox="1"/>
          <p:nvPr/>
        </p:nvSpPr>
        <p:spPr>
          <a:xfrm>
            <a:off x="7090844" y="1030196"/>
            <a:ext cx="439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배경에서 객체 분리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원하는 객체만을 이미지에서 찾아 분리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BB07D2-7763-E8B1-B467-E1622817D480}"/>
              </a:ext>
            </a:extLst>
          </p:cNvPr>
          <p:cNvSpPr txBox="1"/>
          <p:nvPr/>
        </p:nvSpPr>
        <p:spPr>
          <a:xfrm>
            <a:off x="5336070" y="4953337"/>
            <a:ext cx="64097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D4470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개선할 사항</a:t>
            </a:r>
          </a:p>
          <a:p>
            <a:pPr marL="800100" lvl="1" indent="-342900">
              <a:buAutoNum type="arabicPeriod"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RGBA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값을 주어 객체 이외의 부분을 투명하게 변환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 높은 이미지 분할 모델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경로 및 모델 경로를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argument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받을 수 있도록 교체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73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색상 추출 알고리즘</a:t>
            </a:r>
            <a:r>
              <a:rPr lang="en-US" altLang="ko-KR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(1/4)</a:t>
            </a:r>
            <a:endParaRPr lang="ko-KR" altLang="en-US" sz="2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8CE8A8-4B82-06B0-4215-6A8ACD73A339}"/>
              </a:ext>
            </a:extLst>
          </p:cNvPr>
          <p:cNvSpPr txBox="1"/>
          <p:nvPr/>
        </p:nvSpPr>
        <p:spPr>
          <a:xfrm>
            <a:off x="347552" y="1062644"/>
            <a:ext cx="10584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D4470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목적</a:t>
            </a:r>
            <a:endParaRPr lang="en-US" altLang="ko-KR" sz="2200" dirty="0">
              <a:solidFill>
                <a:srgbClr val="D4470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전처리가 진행된 이미지에서 색상 정보를 가져와 색상을 나타내는 행렬로 변환하는 단계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D5EA3-4A37-EE60-CB1C-B32FFF5D3BCD}"/>
              </a:ext>
            </a:extLst>
          </p:cNvPr>
          <p:cNvSpPr txBox="1"/>
          <p:nvPr/>
        </p:nvSpPr>
        <p:spPr>
          <a:xfrm>
            <a:off x="347552" y="1801308"/>
            <a:ext cx="102225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D4470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과정</a:t>
            </a:r>
            <a:endParaRPr lang="en-US" altLang="ko-KR" sz="2200" dirty="0">
              <a:solidFill>
                <a:srgbClr val="D4470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buAutoNum type="arabicPeriod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 가져오기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buAutoNum type="arabicPeriod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이미지의 사이즈와 동일한 행렬 생성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(empty)</a:t>
            </a:r>
          </a:p>
          <a:p>
            <a:pPr marL="971550" lvl="1" indent="-514350">
              <a:buAutoNum type="arabicPeriod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내 객체의 외곽선 검출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buAutoNum type="arabicPeriod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외곽선 내부의 이미지의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픽셀별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색상 추출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buAutoNum type="arabicPeriod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 추출한 정보를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번의 행렬에 저장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71550" lvl="1" indent="-514350">
              <a:buAutoNum type="arabicPeriod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사전에 정의한 색상 배열과 유사한 색상과 매칭하여 변환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스크린샷, 사각형, 쇼지이(가) 표시된 사진&#10;&#10;자동 생성된 설명">
            <a:extLst>
              <a:ext uri="{FF2B5EF4-FFF2-40B4-BE49-F238E27FC236}">
                <a16:creationId xmlns:a16="http://schemas.microsoft.com/office/drawing/2014/main" id="{E6B2EC43-8D23-97FF-E397-7D5108C87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33" y="4078855"/>
            <a:ext cx="6977361" cy="26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0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색상 추출 알고리즘</a:t>
            </a:r>
            <a:r>
              <a:rPr lang="en-US" altLang="ko-KR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(2/4)</a:t>
            </a:r>
            <a:endParaRPr lang="ko-KR" altLang="en-US" sz="2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83298-0085-9B2B-9D77-30A87C0BDE17}"/>
              </a:ext>
            </a:extLst>
          </p:cNvPr>
          <p:cNvSpPr txBox="1"/>
          <p:nvPr/>
        </p:nvSpPr>
        <p:spPr>
          <a:xfrm>
            <a:off x="5517857" y="1711990"/>
            <a:ext cx="209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빈 행렬 생성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066EB5C-ADDB-6FEA-BFD5-DA7F6D5C5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57" y="3085398"/>
            <a:ext cx="3195837" cy="52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F0FA1-FEA1-8976-A207-62CD4BD0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57" y="4221675"/>
            <a:ext cx="6073507" cy="554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439CC-CD7C-FED0-F62D-643A5555CDBA}"/>
              </a:ext>
            </a:extLst>
          </p:cNvPr>
          <p:cNvSpPr txBox="1"/>
          <p:nvPr/>
        </p:nvSpPr>
        <p:spPr>
          <a:xfrm>
            <a:off x="1732353" y="1717889"/>
            <a:ext cx="209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이미지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DF11F7-6FC2-2808-112B-B1132B968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55" y="2343054"/>
            <a:ext cx="4409209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색상 추출 알고리즘</a:t>
            </a:r>
            <a:r>
              <a:rPr lang="en-US" altLang="ko-KR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(3/4)</a:t>
            </a:r>
            <a:endParaRPr lang="ko-KR" altLang="en-US" sz="2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A691A-8D4D-7593-CDDA-3C6DB7EAA87F}"/>
              </a:ext>
            </a:extLst>
          </p:cNvPr>
          <p:cNvSpPr txBox="1"/>
          <p:nvPr/>
        </p:nvSpPr>
        <p:spPr>
          <a:xfrm>
            <a:off x="281049" y="1030196"/>
            <a:ext cx="867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외곽선 검출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객체의 외곽선을 검출하고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마스킹하여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객체 내부의 색상만 추출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E3B0E-9E8B-09D7-FC11-EBD5E6D0CADF}"/>
              </a:ext>
            </a:extLst>
          </p:cNvPr>
          <p:cNvSpPr txBox="1"/>
          <p:nvPr/>
        </p:nvSpPr>
        <p:spPr>
          <a:xfrm>
            <a:off x="281049" y="3587771"/>
            <a:ext cx="953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픽셀 별 색상 정보 추출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마스크 내부의 픽셀을 대상으로 색상 추출 및 사전에 정의한 컬러 테이블과 유사한 색상으로 매칭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95A0372-F957-4E67-E38E-06637DFA5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9" y="1805303"/>
            <a:ext cx="4991991" cy="1421899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F7A27A-7F80-E28A-86BE-69B1C4CC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9" y="4392345"/>
            <a:ext cx="7772400" cy="1629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D4E2FB-8A86-E543-859B-F8A2983FE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531" y="4335879"/>
            <a:ext cx="2844349" cy="23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색상 추출 알고리즘</a:t>
            </a:r>
            <a:r>
              <a:rPr lang="en-US" altLang="ko-KR" sz="2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(4/4)</a:t>
            </a:r>
            <a:endParaRPr lang="ko-KR" altLang="en-US" sz="2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BD732-F06A-3F68-47E4-4DDF69A68367}"/>
              </a:ext>
            </a:extLst>
          </p:cNvPr>
          <p:cNvSpPr txBox="1"/>
          <p:nvPr/>
        </p:nvSpPr>
        <p:spPr>
          <a:xfrm>
            <a:off x="281049" y="1030196"/>
            <a:ext cx="867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색상 정보 저장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색상을 추출한 결과가 저장된 행렬을 텍스트 파일로 저장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BF04EA-6196-C68E-6254-B7BB7DFF7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9" y="1676527"/>
            <a:ext cx="6096000" cy="1257300"/>
          </a:xfrm>
          <a:prstGeom prst="rect">
            <a:avLst/>
          </a:prstGeom>
        </p:spPr>
      </p:pic>
      <p:pic>
        <p:nvPicPr>
          <p:cNvPr id="7" name="그림 6" descr="텍스트, 스크린샷, 폰트, 흑백이(가) 표시된 사진&#10;&#10;자동 생성된 설명">
            <a:extLst>
              <a:ext uri="{FF2B5EF4-FFF2-40B4-BE49-F238E27FC236}">
                <a16:creationId xmlns:a16="http://schemas.microsoft.com/office/drawing/2014/main" id="{1D2D6FD9-15DB-DD3F-F0BB-8B8C3CAB9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20" y="1278330"/>
            <a:ext cx="3456940" cy="2129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79214-3CBE-27C6-E77E-D7B9B2AD3FBF}"/>
              </a:ext>
            </a:extLst>
          </p:cNvPr>
          <p:cNvSpPr txBox="1"/>
          <p:nvPr/>
        </p:nvSpPr>
        <p:spPr>
          <a:xfrm>
            <a:off x="281049" y="4054212"/>
            <a:ext cx="110682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D4470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개선할 사항</a:t>
            </a:r>
            <a:endParaRPr lang="en-US" altLang="ko-KR" sz="2000" dirty="0">
              <a:solidFill>
                <a:srgbClr val="D4470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외곽선 검출의 정확도 분석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구현한 색상 추출 알고리즘의 수치적인 정확도를 확인할 수 있도록 구현 예정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색상 행렬의 크기는 원본 이미지의 크기와 동일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720 x 720)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지정한 해상도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(ex. 180x180)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맞게 행렬을 지정해서 색상 정보를 결합하는 알고리즘 구현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단계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설명서 제작 단계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요구하는 형식으로 최종 결과 자료형 및 확장자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.txt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변환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조립 알고리즘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03196-0F7E-CA09-70AA-B943B27ED190}"/>
              </a:ext>
            </a:extLst>
          </p:cNvPr>
          <p:cNvSpPr txBox="1"/>
          <p:nvPr/>
        </p:nvSpPr>
        <p:spPr>
          <a:xfrm>
            <a:off x="5845158" y="1444091"/>
            <a:ext cx="61344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 정보가 부여된 각 픽셀을 순회하면서 계산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 위치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 색상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 크기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픽셀 색상이 이전 픽셀 값과 같으면 블록의 크기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If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블록의 크기가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lvl="1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→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현재까지 계산된 블록의 위치와 색상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크기를 매뉴얼에 추가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 크기의 최댓값을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제한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If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픽셀 색상이 이전 픽셀 값과 다르면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lvl="1"/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→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현재까지 계산된 블록의 위치와 색상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크기를 매뉴얼에 추가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행의 마지막 열에 도달했을 때 현재까지 계산된 블록의 위치와 색상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크기를 매뉴얼에 추가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4B1A7D-6F77-D58C-A0CE-DE2EC03D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2" y="1218927"/>
            <a:ext cx="5322515" cy="5280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1854F-5A64-0A57-68CD-FD852D9D4282}"/>
              </a:ext>
            </a:extLst>
          </p:cNvPr>
          <p:cNvSpPr txBox="1"/>
          <p:nvPr/>
        </p:nvSpPr>
        <p:spPr>
          <a:xfrm>
            <a:off x="5855062" y="6161044"/>
            <a:ext cx="2882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◀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매뉴얼 생성</a:t>
            </a:r>
          </a:p>
        </p:txBody>
      </p:sp>
    </p:spTree>
    <p:extLst>
      <p:ext uri="{BB962C8B-B14F-4D97-AF65-F5344CB8AC3E}">
        <p14:creationId xmlns:p14="http://schemas.microsoft.com/office/powerpoint/2010/main" val="248842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592</Words>
  <Application>Microsoft Office PowerPoint</Application>
  <PresentationFormat>와이드스크린</PresentationFormat>
  <Paragraphs>101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김철희</dc:creator>
  <cp:lastModifiedBy>이승현</cp:lastModifiedBy>
  <cp:revision>20</cp:revision>
  <dcterms:created xsi:type="dcterms:W3CDTF">2023-05-01T06:25:45Z</dcterms:created>
  <dcterms:modified xsi:type="dcterms:W3CDTF">2023-09-25T09:57:07Z</dcterms:modified>
</cp:coreProperties>
</file>